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3"/>
  </p:normalViewPr>
  <p:slideViewPr>
    <p:cSldViewPr snapToGrid="0">
      <p:cViewPr varScale="1">
        <p:scale>
          <a:sx n="118" d="100"/>
          <a:sy n="118" d="100"/>
        </p:scale>
        <p:origin x="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4F706-ADF4-7B07-3084-92B667145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A6E09C-FA11-7909-18EF-D3A7B92D0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D1546-7495-91E3-44A0-38CA20A4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A022-A68E-D242-9508-C5F637404D84}" type="datetimeFigureOut">
              <a:rPr lang="en-GR" smtClean="0"/>
              <a:t>27/10/23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33783-4501-7D49-A970-2AD80CBE6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FEF68-A840-A5CD-7EA0-32EB03CCF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6D5C1-D3D8-D749-AED3-D5CB3605C3A7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930622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E39F-56AA-3DFE-CA81-1306C4837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6785D5-2276-5D8C-8FED-4C109B6FF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A3629-BD9F-F5D0-768B-0008B4F6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A022-A68E-D242-9508-C5F637404D84}" type="datetimeFigureOut">
              <a:rPr lang="en-GR" smtClean="0"/>
              <a:t>27/10/23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6856B-E50F-E99A-2E1F-189975598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C0884-C8AC-6804-6A37-B92910C6D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6D5C1-D3D8-D749-AED3-D5CB3605C3A7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085931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E36DF1-2FAD-4767-B356-5E921984C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CEC5FD-AD0C-1382-4473-1E62944C0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8D620-D31F-1386-1525-2EE757465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A022-A68E-D242-9508-C5F637404D84}" type="datetimeFigureOut">
              <a:rPr lang="en-GR" smtClean="0"/>
              <a:t>27/10/23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9EA14-8F72-6F91-C93A-5E51C0F37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3CE7C-4B70-A471-9A07-ACBEFB9D2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6D5C1-D3D8-D749-AED3-D5CB3605C3A7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80550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9836-AB3F-2E8F-92BB-7EB3ED30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C1AD0-FF9A-103F-0B3D-41DDCD745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9F32D-6C58-EEC5-BCD2-F743D82F2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A022-A68E-D242-9508-C5F637404D84}" type="datetimeFigureOut">
              <a:rPr lang="en-GR" smtClean="0"/>
              <a:t>27/10/23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D4114-8A8F-4989-4DB1-B4973B56A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4E733-2CC9-C0BC-7EAE-EBA4BBB8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6D5C1-D3D8-D749-AED3-D5CB3605C3A7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324613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0184D-E866-5262-77E2-FA669E69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BD827-47BC-605D-7DC8-43E74D339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D5C40-4089-56A3-2665-54F4B6EC0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A022-A68E-D242-9508-C5F637404D84}" type="datetimeFigureOut">
              <a:rPr lang="en-GR" smtClean="0"/>
              <a:t>27/10/23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4995D-F283-D782-E5E1-BAE44B791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42799-2249-BC12-521D-1AA54C82C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6D5C1-D3D8-D749-AED3-D5CB3605C3A7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79992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24410-695D-0679-9A4C-F09A795C2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C479C-CD93-7A64-F91F-A06E42A05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76409-A586-8188-2F39-26A7D276C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61F10-D18B-D2F6-E0CB-1E2EEAE7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A022-A68E-D242-9508-C5F637404D84}" type="datetimeFigureOut">
              <a:rPr lang="en-GR" smtClean="0"/>
              <a:t>27/10/23</a:t>
            </a:fld>
            <a:endParaRPr lang="en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7945B-1C77-33A3-7F0E-42C5DF253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EEE60-F01D-AC69-13C1-9AE39B447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6D5C1-D3D8-D749-AED3-D5CB3605C3A7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40669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EFDBD-A573-655F-1299-1BCA2B7A0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5C6B0-EED5-B45E-7BC5-F9A844152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CBE08-13DA-038B-FF6E-B45EEA054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9E1246-9A14-979A-D4ED-9215CDB07C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FFD07A-C9DE-B259-832B-E41A795FCB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7260B-1C4C-D5E4-E4D0-1D2E98C01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A022-A68E-D242-9508-C5F637404D84}" type="datetimeFigureOut">
              <a:rPr lang="en-GR" smtClean="0"/>
              <a:t>27/10/23</a:t>
            </a:fld>
            <a:endParaRPr lang="en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5243F7-EF86-917F-14A0-E553AFA8E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0E9BEB-BA1A-25A6-782D-1CC520D8A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6D5C1-D3D8-D749-AED3-D5CB3605C3A7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59077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15657-75C7-F687-4CEC-1D81A3634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60C0A2-DD57-C672-355E-48179ECF6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A022-A68E-D242-9508-C5F637404D84}" type="datetimeFigureOut">
              <a:rPr lang="en-GR" smtClean="0"/>
              <a:t>27/10/23</a:t>
            </a:fld>
            <a:endParaRPr lang="en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E83F11-B137-4237-56CA-896E25A59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ADB73-28DD-F639-E38A-9E2369D99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6D5C1-D3D8-D749-AED3-D5CB3605C3A7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712025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3B8555-EA98-43A8-9521-DBC638493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A022-A68E-D242-9508-C5F637404D84}" type="datetimeFigureOut">
              <a:rPr lang="en-GR" smtClean="0"/>
              <a:t>27/10/23</a:t>
            </a:fld>
            <a:endParaRPr lang="en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E249BA-43F1-781F-C2AE-CF301652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8339A-F766-AC9F-8863-361140AF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6D5C1-D3D8-D749-AED3-D5CB3605C3A7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85184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14A5B-9D15-BD50-C2B7-D43A305FF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6F5C2-7A9E-6264-1C6E-EFDB4FA77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B2E57-CF97-03A4-1EBB-C81BD9A92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1000C-557B-A544-4976-134767BD1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A022-A68E-D242-9508-C5F637404D84}" type="datetimeFigureOut">
              <a:rPr lang="en-GR" smtClean="0"/>
              <a:t>27/10/23</a:t>
            </a:fld>
            <a:endParaRPr lang="en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FA939A-1FED-8C47-E7C8-37BD51923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C3D4A-87EE-0955-EAD2-973A7751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6D5C1-D3D8-D749-AED3-D5CB3605C3A7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157957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A90D3-EB88-1F1F-6388-178E3434F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E4ED17-AA59-56E5-83AE-4273F0555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DBFC0-50A4-8675-593B-E54746630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95A9B-BFC7-64CF-CCC0-858C35E0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EA022-A68E-D242-9508-C5F637404D84}" type="datetimeFigureOut">
              <a:rPr lang="en-GR" smtClean="0"/>
              <a:t>27/10/23</a:t>
            </a:fld>
            <a:endParaRPr lang="en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93126-40C4-5AE5-77BC-5D38E0BD0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63DD5-2DF9-EEC8-ADBF-F4A36D808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6D5C1-D3D8-D749-AED3-D5CB3605C3A7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49208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FD509F-BD46-7479-6094-7EAB931F3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46C62-2E75-AD55-3B95-4A4E9C3EB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7BEFD-2595-D8F9-A50F-5D12C1652B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EA022-A68E-D242-9508-C5F637404D84}" type="datetimeFigureOut">
              <a:rPr lang="en-GR" smtClean="0"/>
              <a:t>27/10/23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EAE79-0DFF-1962-53A2-2E4F18D55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3D4D4-E128-82AF-5872-5699467B3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6D5C1-D3D8-D749-AED3-D5CB3605C3A7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474440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ypi.org/project/iapw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luffy clouds in blue sky">
            <a:extLst>
              <a:ext uri="{FF2B5EF4-FFF2-40B4-BE49-F238E27FC236}">
                <a16:creationId xmlns:a16="http://schemas.microsoft.com/office/drawing/2014/main" id="{19361749-33AF-F4F3-3A7C-3DF71B9D5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3D737-FD11-5AEF-6731-51E0F0427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R" sz="5200" dirty="0">
                <a:solidFill>
                  <a:srgbClr val="FF0000"/>
                </a:solidFill>
              </a:rPr>
              <a:t>Λ</a:t>
            </a:r>
            <a:r>
              <a:rPr lang="el-GR" sz="5200" dirty="0" err="1">
                <a:solidFill>
                  <a:srgbClr val="FF0000"/>
                </a:solidFill>
              </a:rPr>
              <a:t>ογισμικ</a:t>
            </a:r>
            <a:r>
              <a:rPr lang="en-GR" sz="5200" dirty="0">
                <a:solidFill>
                  <a:srgbClr val="FF0000"/>
                </a:solidFill>
              </a:rPr>
              <a:t>ό</a:t>
            </a:r>
            <a:r>
              <a:rPr lang="el-GR" sz="5200" dirty="0">
                <a:solidFill>
                  <a:srgbClr val="FF0000"/>
                </a:solidFill>
              </a:rPr>
              <a:t> Θερμοδυναμικής </a:t>
            </a:r>
            <a:br>
              <a:rPr lang="el-GR" sz="5200" dirty="0">
                <a:solidFill>
                  <a:srgbClr val="FF0000"/>
                </a:solidFill>
              </a:rPr>
            </a:br>
            <a:r>
              <a:rPr lang="el-GR" sz="5200" dirty="0">
                <a:solidFill>
                  <a:srgbClr val="FF0000"/>
                </a:solidFill>
              </a:rPr>
              <a:t>Μάθημα 4</a:t>
            </a:r>
            <a:r>
              <a:rPr lang="el-GR" sz="5200" baseline="30000" dirty="0">
                <a:solidFill>
                  <a:srgbClr val="FF0000"/>
                </a:solidFill>
              </a:rPr>
              <a:t>ο</a:t>
            </a:r>
            <a:br>
              <a:rPr lang="el-GR" sz="5200" dirty="0">
                <a:solidFill>
                  <a:srgbClr val="FF0000"/>
                </a:solidFill>
              </a:rPr>
            </a:br>
            <a:r>
              <a:rPr lang="en-US" sz="5200" dirty="0">
                <a:solidFill>
                  <a:srgbClr val="FF0000"/>
                </a:solidFill>
              </a:rPr>
              <a:t>IAPWS-IF97 in Python</a:t>
            </a:r>
            <a:r>
              <a:rPr lang="el-GR" sz="5200" dirty="0">
                <a:solidFill>
                  <a:srgbClr val="FF0000"/>
                </a:solidFill>
              </a:rPr>
              <a:t> </a:t>
            </a:r>
            <a:endParaRPr lang="en-GR" sz="5200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AA8CB-196A-6C46-312E-79162CBAA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G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52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7CE03-8071-EE8F-FFB0-C23804E2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IAPWS-IF97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A08DF-8209-F83D-35EA-8249B1131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6722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  <a:t>International Association for the Properties of Water and Steam (IAPWS)</a:t>
            </a:r>
          </a:p>
          <a:p>
            <a:pPr marL="0" indent="0"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>
              <a:buNone/>
            </a:pPr>
            <a:r>
              <a:rPr lang="el-GR" dirty="0">
                <a:solidFill>
                  <a:srgbClr val="374151"/>
                </a:solidFill>
                <a:latin typeface="Söhne"/>
              </a:rPr>
              <a:t>Εμπεριέχει όλες τις θερμοδυναμικές ιδιότητες του νερού στις διάφορες φάσεις του.</a:t>
            </a:r>
          </a:p>
          <a:p>
            <a:pPr marL="0" indent="0">
              <a:buNone/>
            </a:pPr>
            <a:endParaRPr lang="el-GR" dirty="0">
              <a:solidFill>
                <a:srgbClr val="374151"/>
              </a:solidFill>
              <a:latin typeface="Söhne"/>
            </a:endParaRPr>
          </a:p>
          <a:p>
            <a:pPr marL="0" indent="0">
              <a:buNone/>
            </a:pPr>
            <a:r>
              <a:rPr lang="el-GR" dirty="0">
                <a:solidFill>
                  <a:srgbClr val="374151"/>
                </a:solidFill>
                <a:latin typeface="Söhne"/>
              </a:rPr>
              <a:t>Είναι η Νο1 καταστατική εξίσωση του νερού στις διάφορες εφαρμογές του, όπως ατμοκινητήρες στρόβιλοι κλπ.</a:t>
            </a:r>
            <a:endParaRPr lang="en-G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F427BB-6841-3EC0-E554-5AE80782E445}"/>
              </a:ext>
            </a:extLst>
          </p:cNvPr>
          <p:cNvCxnSpPr>
            <a:cxnSpLocks/>
          </p:cNvCxnSpPr>
          <p:nvPr/>
        </p:nvCxnSpPr>
        <p:spPr>
          <a:xfrm>
            <a:off x="0" y="1491905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520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58726-C8EB-0422-D221-9E10AF1A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IAPWS-IF97</a:t>
            </a:r>
            <a:r>
              <a:rPr lang="el-GR" dirty="0"/>
              <a:t> στην P</a:t>
            </a:r>
            <a:r>
              <a:rPr lang="en-US" dirty="0" err="1"/>
              <a:t>ython</a:t>
            </a:r>
            <a:endParaRPr lang="en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04919-8B25-F2B1-A15D-71280A03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61" y="1690688"/>
            <a:ext cx="11115261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R" dirty="0"/>
              <a:t>H IAPWS </a:t>
            </a:r>
            <a:r>
              <a:rPr lang="el-GR" dirty="0"/>
              <a:t>έχει κατασκευαστεί και ως βιβλιοθήκη της </a:t>
            </a:r>
            <a:r>
              <a:rPr lang="en-US" dirty="0"/>
              <a:t>Python </a:t>
            </a:r>
            <a:r>
              <a:rPr lang="el-GR" dirty="0"/>
              <a:t>με βάση τις δημοσιευμένες εξισώσεις της. </a:t>
            </a:r>
          </a:p>
          <a:p>
            <a:pPr marL="0" indent="0">
              <a:buNone/>
            </a:pPr>
            <a:endParaRPr lang="el-GR" dirty="0"/>
          </a:p>
          <a:p>
            <a:pPr marL="0" indent="0">
              <a:buNone/>
            </a:pPr>
            <a:r>
              <a:rPr lang="el-GR" dirty="0"/>
              <a:t>Η μορφή που είναι διαθέσιμη στην </a:t>
            </a:r>
            <a:r>
              <a:rPr lang="en-US" dirty="0"/>
              <a:t>Python, </a:t>
            </a:r>
            <a:r>
              <a:rPr lang="el-GR" dirty="0"/>
              <a:t>παρότι κάνει κάποιες </a:t>
            </a:r>
            <a:r>
              <a:rPr lang="el-GR" dirty="0" err="1"/>
              <a:t>μικρες</a:t>
            </a:r>
            <a:r>
              <a:rPr lang="el-GR" dirty="0"/>
              <a:t> απλοποιήσεις σε σχέση με τις πλήρεις εξισώσεις, είναι αρκετά ακριβής για χρήση σε όλες τις εφαρμογές του μηχανικού.</a:t>
            </a:r>
          </a:p>
          <a:p>
            <a:pPr marL="0" indent="0">
              <a:buNone/>
            </a:pPr>
            <a:endParaRPr lang="el-GR" dirty="0"/>
          </a:p>
          <a:p>
            <a:pPr marL="0" indent="0">
              <a:buNone/>
            </a:pPr>
            <a:r>
              <a:rPr lang="el-GR" dirty="0"/>
              <a:t>Με βάση το </a:t>
            </a:r>
            <a:r>
              <a:rPr lang="en-US" dirty="0"/>
              <a:t>documentation </a:t>
            </a:r>
            <a:r>
              <a:rPr lang="el-GR" dirty="0"/>
              <a:t>των </a:t>
            </a:r>
            <a:r>
              <a:rPr lang="en-US" dirty="0"/>
              <a:t>developers </a:t>
            </a:r>
            <a:r>
              <a:rPr lang="el-GR" dirty="0"/>
              <a:t>της βιβλιοθήκης αυτής, δεν προτείνεται η απευθείας χρήση της σε περιπτώσεις ακραίων θερμοκρασιών και αναζήτησης </a:t>
            </a:r>
            <a:r>
              <a:rPr lang="el-GR" dirty="0" err="1"/>
              <a:t>θερμοφυσικών</a:t>
            </a:r>
            <a:r>
              <a:rPr lang="el-GR" dirty="0"/>
              <a:t> ιδιοτήτων, όπου τότε προτείνουν τις δημοσιευμένες εξισώσεις.</a:t>
            </a:r>
          </a:p>
          <a:p>
            <a:pPr marL="0" indent="0">
              <a:buNone/>
            </a:pPr>
            <a:endParaRPr lang="el-GR" dirty="0"/>
          </a:p>
          <a:p>
            <a:pPr marL="0" indent="0">
              <a:buNone/>
            </a:pPr>
            <a:r>
              <a:rPr lang="en-GB" dirty="0"/>
              <a:t>D</a:t>
            </a:r>
            <a:r>
              <a:rPr lang="en-GR" dirty="0"/>
              <a:t>ocumentation: </a:t>
            </a:r>
            <a:r>
              <a:rPr lang="en-GB" dirty="0">
                <a:hlinkClick r:id="rId2"/>
              </a:rPr>
              <a:t>https://pypi.org/project/iapws/</a:t>
            </a:r>
            <a:r>
              <a:rPr lang="en-GB" dirty="0"/>
              <a:t> </a:t>
            </a:r>
            <a:endParaRPr lang="en-GR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FFBB909-3CD8-EC63-45F4-5A40A15F30D3}"/>
              </a:ext>
            </a:extLst>
          </p:cNvPr>
          <p:cNvCxnSpPr>
            <a:cxnSpLocks/>
          </p:cNvCxnSpPr>
          <p:nvPr/>
        </p:nvCxnSpPr>
        <p:spPr>
          <a:xfrm>
            <a:off x="0" y="1491905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477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BB338-1428-D380-A428-405ED0989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Τι μας δ</a:t>
            </a:r>
            <a:r>
              <a:rPr lang="en-GR" dirty="0"/>
              <a:t>ί</a:t>
            </a:r>
            <a:r>
              <a:rPr lang="el-GR" dirty="0" err="1"/>
              <a:t>νει</a:t>
            </a:r>
            <a:r>
              <a:rPr lang="el-GR" dirty="0"/>
              <a:t> η </a:t>
            </a:r>
            <a:r>
              <a:rPr lang="en-US" dirty="0"/>
              <a:t>IAPWS</a:t>
            </a:r>
            <a:endParaRPr lang="en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B6A26-F669-7FA0-B274-730F96C1C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R" dirty="0"/>
              <a:t>Έ</a:t>
            </a:r>
            <a:r>
              <a:rPr lang="el-GR" dirty="0" err="1"/>
              <a:t>χει</a:t>
            </a:r>
            <a:r>
              <a:rPr lang="el-GR" dirty="0"/>
              <a:t> τη δυνατότητα με βάση των εξισώσεων που έχει να λαμβάνει ως είσοδο δύο μεταβλητές και να βρίσκει την πλήρη κατάσταση στην οποία βρίσκεται το νερό.</a:t>
            </a:r>
          </a:p>
          <a:p>
            <a:pPr marL="0" indent="0">
              <a:buNone/>
            </a:pPr>
            <a:endParaRPr lang="el-GR" dirty="0"/>
          </a:p>
          <a:p>
            <a:pPr marL="0" indent="0">
              <a:buNone/>
            </a:pPr>
            <a:r>
              <a:rPr lang="el-GR" dirty="0"/>
              <a:t>Παράδειγμα: </a:t>
            </a:r>
            <a:r>
              <a:rPr lang="en-US" dirty="0"/>
              <a:t>IAPWS97(P=1, T=355)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l-GR" dirty="0"/>
              <a:t>Δίνοντας τα δύο στοιχεία αυτά το πρόγραμμα έχει προσδιορίσει πλήρως την κατάσταση και μένει μόνο να του ζητήσουμε να μας δώσει τα μεγέθη που θέλουμε.</a:t>
            </a:r>
            <a:endParaRPr lang="en-GR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F3993CF-8DC5-FFC6-236C-894BC2029C6F}"/>
              </a:ext>
            </a:extLst>
          </p:cNvPr>
          <p:cNvCxnSpPr>
            <a:cxnSpLocks/>
          </p:cNvCxnSpPr>
          <p:nvPr/>
        </p:nvCxnSpPr>
        <p:spPr>
          <a:xfrm>
            <a:off x="0" y="1491905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196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EC8D-F71E-F4E4-BD20-B0F516F61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Ζεύγη ορισμάτων:</a:t>
            </a:r>
            <a:endParaRPr lang="en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32BCF-61EE-062F-F224-D077B670D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l-GR" b="1" dirty="0"/>
              <a:t>1 </a:t>
            </a:r>
            <a:r>
              <a:rPr lang="en-GB" b="1" dirty="0"/>
              <a:t>Pressure and Temperature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l-GR" dirty="0"/>
              <a:t>	</a:t>
            </a:r>
            <a:r>
              <a:rPr lang="en-GB" dirty="0"/>
              <a:t>P: Pressure in MPa.</a:t>
            </a:r>
          </a:p>
          <a:p>
            <a:pPr marL="0" indent="0">
              <a:buNone/>
            </a:pPr>
            <a:r>
              <a:rPr lang="el-GR" dirty="0"/>
              <a:t>	</a:t>
            </a:r>
            <a:r>
              <a:rPr lang="en-GB" dirty="0"/>
              <a:t>T: Temperature in K.</a:t>
            </a:r>
          </a:p>
          <a:p>
            <a:pPr marL="0" indent="0">
              <a:buNone/>
            </a:pPr>
            <a:r>
              <a:rPr lang="el-GR" b="1" dirty="0"/>
              <a:t>2 </a:t>
            </a:r>
            <a:r>
              <a:rPr lang="en-GB" b="1" dirty="0"/>
              <a:t>Pressure and Specific Enthalpy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l-GR" dirty="0"/>
              <a:t>	</a:t>
            </a:r>
            <a:r>
              <a:rPr lang="en-GB" dirty="0"/>
              <a:t>P: Pressure in MPa.</a:t>
            </a:r>
          </a:p>
          <a:p>
            <a:pPr marL="0" indent="0">
              <a:buNone/>
            </a:pPr>
            <a:r>
              <a:rPr lang="el-GR" dirty="0"/>
              <a:t>	</a:t>
            </a:r>
            <a:r>
              <a:rPr lang="en-GB" dirty="0"/>
              <a:t>h: Specific enthalpy in kJ/kg.</a:t>
            </a:r>
          </a:p>
          <a:p>
            <a:pPr marL="0" indent="0">
              <a:buNone/>
            </a:pPr>
            <a:r>
              <a:rPr lang="el-GR" b="1" dirty="0"/>
              <a:t>3 </a:t>
            </a:r>
            <a:r>
              <a:rPr lang="en-GB" b="1" dirty="0"/>
              <a:t>Pressure and Specific Entropy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l-GR" dirty="0"/>
              <a:t>	</a:t>
            </a:r>
            <a:r>
              <a:rPr lang="en-GB" dirty="0"/>
              <a:t>P: Pressure in MPa.</a:t>
            </a:r>
          </a:p>
          <a:p>
            <a:pPr marL="0" indent="0">
              <a:buNone/>
            </a:pPr>
            <a:r>
              <a:rPr lang="el-GR" dirty="0"/>
              <a:t>	</a:t>
            </a:r>
            <a:r>
              <a:rPr lang="en-GB" dirty="0"/>
              <a:t>s: Specific entropy in kJ/</a:t>
            </a:r>
            <a:r>
              <a:rPr lang="en-GB" dirty="0" err="1"/>
              <a:t>kg·K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05AB82-C52B-698C-018E-133F538239BF}"/>
              </a:ext>
            </a:extLst>
          </p:cNvPr>
          <p:cNvSpPr txBox="1">
            <a:spLocks/>
          </p:cNvSpPr>
          <p:nvPr/>
        </p:nvSpPr>
        <p:spPr>
          <a:xfrm>
            <a:off x="6440557" y="1550504"/>
            <a:ext cx="5340626" cy="4626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l-GR" b="1" dirty="0"/>
              <a:t>4 </a:t>
            </a:r>
            <a:r>
              <a:rPr lang="en-GB" b="1" dirty="0"/>
              <a:t>Pressure and Steam Quality</a:t>
            </a:r>
            <a:r>
              <a:rPr lang="en-GB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l-GR" dirty="0"/>
              <a:t>	</a:t>
            </a:r>
            <a:r>
              <a:rPr lang="en-GB" dirty="0"/>
              <a:t>P: Pressure in MPa.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l-GR" dirty="0"/>
              <a:t>	</a:t>
            </a:r>
            <a:r>
              <a:rPr lang="en-GB" dirty="0"/>
              <a:t>x: Steam quality </a:t>
            </a:r>
            <a:endParaRPr lang="el-G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l-GR" b="1" dirty="0"/>
              <a:t>5 </a:t>
            </a:r>
            <a:r>
              <a:rPr lang="en-GB" b="1" dirty="0"/>
              <a:t>Temperature and Specific Enthalpy</a:t>
            </a:r>
            <a:r>
              <a:rPr lang="en-GB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l-GR" dirty="0"/>
              <a:t>	</a:t>
            </a:r>
            <a:r>
              <a:rPr lang="en-GB" dirty="0"/>
              <a:t>T: Temperature in K.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l-GR" dirty="0"/>
              <a:t>	</a:t>
            </a:r>
            <a:r>
              <a:rPr lang="en-GB" dirty="0"/>
              <a:t>h: Specific enthalpy in kJ/kg.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l-GR" b="1" dirty="0"/>
              <a:t>6 </a:t>
            </a:r>
            <a:r>
              <a:rPr lang="en-GB" b="1" dirty="0"/>
              <a:t>Temperature and Specific Entropy</a:t>
            </a:r>
            <a:r>
              <a:rPr lang="en-GB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l-GR" dirty="0"/>
              <a:t>	</a:t>
            </a:r>
            <a:r>
              <a:rPr lang="en-GB" dirty="0"/>
              <a:t>T: Temperature in K.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l-GR" dirty="0"/>
              <a:t>	</a:t>
            </a:r>
            <a:r>
              <a:rPr lang="en-GB" dirty="0"/>
              <a:t>s: Specific entropy in kJ/</a:t>
            </a:r>
            <a:r>
              <a:rPr lang="en-GB" dirty="0" err="1"/>
              <a:t>kg·K</a:t>
            </a:r>
            <a:r>
              <a:rPr lang="en-GB" dirty="0"/>
              <a:t>.</a:t>
            </a:r>
            <a:endParaRPr lang="en-G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48D21E-CBB5-540D-F1C3-91F98187C63D}"/>
              </a:ext>
            </a:extLst>
          </p:cNvPr>
          <p:cNvCxnSpPr>
            <a:cxnSpLocks/>
          </p:cNvCxnSpPr>
          <p:nvPr/>
        </p:nvCxnSpPr>
        <p:spPr>
          <a:xfrm>
            <a:off x="0" y="1491905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094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1A6A5-CAC9-F32C-33F9-71FDCFB4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Πως παίρνουμε τα επιθυμητά μεγέθη?</a:t>
            </a:r>
            <a:endParaRPr lang="en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BA0F5-EE16-F4B2-33CE-DC952FAEC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6016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state = IAPWS97(P=1, T=355)</a:t>
            </a:r>
          </a:p>
          <a:p>
            <a:pPr marL="0" indent="0">
              <a:buNone/>
            </a:pPr>
            <a:r>
              <a:rPr lang="en-US" dirty="0" err="1"/>
              <a:t>state.h</a:t>
            </a:r>
            <a:r>
              <a:rPr lang="en-US" dirty="0"/>
              <a:t>      #</a:t>
            </a:r>
            <a:r>
              <a:rPr lang="el-GR" dirty="0"/>
              <a:t>μας δίνει την ενθαλπία</a:t>
            </a:r>
            <a:endParaRPr lang="en-US" dirty="0"/>
          </a:p>
          <a:p>
            <a:pPr marL="0" indent="0">
              <a:buNone/>
            </a:pPr>
            <a:endParaRPr lang="el-GR" dirty="0"/>
          </a:p>
          <a:p>
            <a:pPr marL="0" indent="0">
              <a:buNone/>
            </a:pPr>
            <a:r>
              <a:rPr lang="el-GR" dirty="0"/>
              <a:t>Τα </a:t>
            </a:r>
            <a:r>
              <a:rPr lang="el-GR" dirty="0" err="1"/>
              <a:t>στοιχε</a:t>
            </a:r>
            <a:r>
              <a:rPr lang="en-GR" dirty="0"/>
              <a:t>ί</a:t>
            </a:r>
            <a:r>
              <a:rPr lang="el-GR" dirty="0"/>
              <a:t>α που μπορούμε να ζητήσουμε είναι μεταξύ άλλων:</a:t>
            </a:r>
          </a:p>
          <a:p>
            <a:pPr marL="0" indent="0">
              <a:buNone/>
            </a:pPr>
            <a:endParaRPr lang="el-GR" dirty="0"/>
          </a:p>
          <a:p>
            <a:pPr marL="0" indent="0">
              <a:buNone/>
            </a:pPr>
            <a:r>
              <a:rPr lang="en-US" dirty="0"/>
              <a:t>“P” , “T” , “h” , “s”, “cp” , “cv” , “w” , “kt” , “</a:t>
            </a:r>
            <a:r>
              <a:rPr lang="en-US" dirty="0" err="1"/>
              <a:t>alfav</a:t>
            </a:r>
            <a:r>
              <a:rPr lang="en-US" dirty="0"/>
              <a:t>”</a:t>
            </a:r>
            <a:r>
              <a:rPr lang="el-GR" dirty="0"/>
              <a:t> , </a:t>
            </a:r>
            <a:r>
              <a:rPr lang="en-US" dirty="0"/>
              <a:t>“x”</a:t>
            </a:r>
            <a:endParaRPr lang="en-GR" dirty="0"/>
          </a:p>
        </p:txBody>
      </p:sp>
      <p:pic>
        <p:nvPicPr>
          <p:cNvPr id="5" name="Picture 4" descr="A list of different types of electrical components&#10;&#10;Description automatically generated with medium confidence">
            <a:extLst>
              <a:ext uri="{FF2B5EF4-FFF2-40B4-BE49-F238E27FC236}">
                <a16:creationId xmlns:a16="http://schemas.microsoft.com/office/drawing/2014/main" id="{92CE55B4-8D36-874F-94C8-9C4A09770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321" y="1371323"/>
            <a:ext cx="4771023" cy="548667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D6DDD6-7810-E877-4976-9EE4C731C3EF}"/>
              </a:ext>
            </a:extLst>
          </p:cNvPr>
          <p:cNvCxnSpPr>
            <a:cxnSpLocks/>
          </p:cNvCxnSpPr>
          <p:nvPr/>
        </p:nvCxnSpPr>
        <p:spPr>
          <a:xfrm>
            <a:off x="0" y="1491905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271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705A739-3D1F-B879-CD8A-744ED25A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78627" cy="68580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C8B899E-326F-14A7-C697-F621A557C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588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4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91F36-9280-0BE1-134A-A9053197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2</a:t>
            </a:r>
            <a:endParaRPr lang="en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F676D-B65A-996F-38FD-31371AD15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/>
              <a:t>Να αναλυθεί κύκλος </a:t>
            </a:r>
            <a:r>
              <a:rPr lang="en-US" dirty="0"/>
              <a:t>Rankine </a:t>
            </a:r>
            <a:r>
              <a:rPr lang="el-GR" dirty="0"/>
              <a:t>με </a:t>
            </a:r>
            <a:r>
              <a:rPr lang="el-GR" dirty="0" err="1"/>
              <a:t>αναθ</a:t>
            </a:r>
            <a:r>
              <a:rPr lang="en-US" dirty="0" err="1"/>
              <a:t>έ</a:t>
            </a:r>
            <a:r>
              <a:rPr lang="el-GR" dirty="0" err="1"/>
              <a:t>ρμανση</a:t>
            </a:r>
            <a:r>
              <a:rPr lang="el-GR" dirty="0"/>
              <a:t> ο οποίος να είναι μεταξύ (λογικών) θερμοκρασιών και πιέσεων που θα επιλέξετε και θα έχει </a:t>
            </a:r>
            <a:r>
              <a:rPr lang="el-GR" dirty="0" err="1"/>
              <a:t>ισεντροπικό</a:t>
            </a:r>
            <a:r>
              <a:rPr lang="el-GR" dirty="0"/>
              <a:t> βαθμό απόδοσης στις διάφορες μεταβολές του μεταξύ 0.85 και 0.95 (επιλογή δική σας).</a:t>
            </a:r>
            <a:br>
              <a:rPr lang="el-GR" dirty="0"/>
            </a:br>
            <a:r>
              <a:rPr lang="el-GR" dirty="0"/>
              <a:t>Να παρασταθεί σε διάγραμμα </a:t>
            </a:r>
            <a:r>
              <a:rPr lang="en-US" dirty="0"/>
              <a:t>t-s </a:t>
            </a:r>
            <a:r>
              <a:rPr lang="el-GR" dirty="0"/>
              <a:t>και </a:t>
            </a:r>
            <a:r>
              <a:rPr lang="en-US" dirty="0"/>
              <a:t>h-s.</a:t>
            </a:r>
          </a:p>
          <a:p>
            <a:pPr marL="0" indent="0">
              <a:buNone/>
            </a:pPr>
            <a:r>
              <a:rPr lang="el-GR" dirty="0"/>
              <a:t>Να υπολογισθούν τα έργα και οι συναλλασσόμενες θερμότητες, ο βαθμός απόδοσης και ο βαθμός απόδοσης </a:t>
            </a:r>
            <a:r>
              <a:rPr lang="en-US" dirty="0"/>
              <a:t>Carnot.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R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2128FE-C3F2-93DB-D4A8-90CDF8E9065C}"/>
              </a:ext>
            </a:extLst>
          </p:cNvPr>
          <p:cNvCxnSpPr>
            <a:cxnSpLocks/>
          </p:cNvCxnSpPr>
          <p:nvPr/>
        </p:nvCxnSpPr>
        <p:spPr>
          <a:xfrm>
            <a:off x="0" y="1491905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447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3508</TotalTime>
  <Words>505</Words>
  <Application>Microsoft Macintosh PowerPoint</Application>
  <PresentationFormat>Widescreen</PresentationFormat>
  <Paragraphs>50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Söhne</vt:lpstr>
      <vt:lpstr>Office Theme</vt:lpstr>
      <vt:lpstr>Λογισμικό Θερμοδυναμικής  Μάθημα 4ο IAPWS-IF97 in Python </vt:lpstr>
      <vt:lpstr>IAPWS-IF97</vt:lpstr>
      <vt:lpstr>IAPWS-IF97 στην Python</vt:lpstr>
      <vt:lpstr>Τι μας δίνει η IAPWS</vt:lpstr>
      <vt:lpstr>Ζεύγη ορισμάτων:</vt:lpstr>
      <vt:lpstr>Πως παίρνουμε τα επιθυμητά μεγέθη?</vt:lpstr>
      <vt:lpstr>PowerPoint Presentation</vt:lpstr>
      <vt:lpstr>Homework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Λογισμικό Θερμοδυναμικής  Μάθημα 4ο IAPWS-IF97 in Python </dc:title>
  <dc:creator>George-Rafael Domenikos</dc:creator>
  <cp:lastModifiedBy>George-Rafael Domenikos</cp:lastModifiedBy>
  <cp:revision>1</cp:revision>
  <dcterms:created xsi:type="dcterms:W3CDTF">2023-10-27T05:17:22Z</dcterms:created>
  <dcterms:modified xsi:type="dcterms:W3CDTF">2023-10-29T15:45:51Z</dcterms:modified>
</cp:coreProperties>
</file>